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  <p:sldMasterId id="2147483673" r:id="rId5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6" r:id="rId19"/>
    <p:sldId id="275" r:id="rId20"/>
    <p:sldId id="274" r:id="rId21"/>
    <p:sldId id="277" r:id="rId22"/>
    <p:sldId id="273" r:id="rId23"/>
    <p:sldId id="269" r:id="rId24"/>
    <p:sldId id="270" r:id="rId25"/>
    <p:sldId id="271" r:id="rId26"/>
    <p:sldId id="272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34B73-4112-426E-AFD3-2CAFE9B729F1}" v="71" dt="2021-06-25T17:12:5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 autoAdjust="0"/>
    <p:restoredTop sz="94641" autoAdjust="0"/>
  </p:normalViewPr>
  <p:slideViewPr>
    <p:cSldViewPr snapToGrid="0">
      <p:cViewPr varScale="1">
        <p:scale>
          <a:sx n="137" d="100"/>
          <a:sy n="137" d="100"/>
        </p:scale>
        <p:origin x="45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Hoang" userId="7bca764a-245b-463b-9444-4b56ef3dba61" providerId="ADAL" clId="{C9534B73-4112-426E-AFD3-2CAFE9B729F1}"/>
    <pc:docChg chg="undo custSel modSld">
      <pc:chgData name="Timothy Hoang" userId="7bca764a-245b-463b-9444-4b56ef3dba61" providerId="ADAL" clId="{C9534B73-4112-426E-AFD3-2CAFE9B729F1}" dt="2021-06-25T17:15:01.958" v="843" actId="1076"/>
      <pc:docMkLst>
        <pc:docMk/>
      </pc:docMkLst>
      <pc:sldChg chg="addSp delSp modSp mod">
        <pc:chgData name="Timothy Hoang" userId="7bca764a-245b-463b-9444-4b56ef3dba61" providerId="ADAL" clId="{C9534B73-4112-426E-AFD3-2CAFE9B729F1}" dt="2021-06-25T17:15:01.958" v="843" actId="1076"/>
        <pc:sldMkLst>
          <pc:docMk/>
          <pc:sldMk cId="0" sldId="264"/>
        </pc:sldMkLst>
        <pc:spChg chg="add del">
          <ac:chgData name="Timothy Hoang" userId="7bca764a-245b-463b-9444-4b56ef3dba61" providerId="ADAL" clId="{C9534B73-4112-426E-AFD3-2CAFE9B729F1}" dt="2021-06-25T17:11:32.234" v="591"/>
          <ac:spMkLst>
            <pc:docMk/>
            <pc:sldMk cId="0" sldId="264"/>
            <ac:spMk id="2" creationId="{F62599BD-7DB4-4405-9347-092740961A43}"/>
          </ac:spMkLst>
        </pc:spChg>
        <pc:spChg chg="add del">
          <ac:chgData name="Timothy Hoang" userId="7bca764a-245b-463b-9444-4b56ef3dba61" providerId="ADAL" clId="{C9534B73-4112-426E-AFD3-2CAFE9B729F1}" dt="2021-06-25T17:11:47.332" v="601"/>
          <ac:spMkLst>
            <pc:docMk/>
            <pc:sldMk cId="0" sldId="264"/>
            <ac:spMk id="3" creationId="{6FDF9797-C212-4336-B290-43F70A1E7A82}"/>
          </ac:spMkLst>
        </pc:spChg>
        <pc:spChg chg="mod">
          <ac:chgData name="Timothy Hoang" userId="7bca764a-245b-463b-9444-4b56ef3dba61" providerId="ADAL" clId="{C9534B73-4112-426E-AFD3-2CAFE9B729F1}" dt="2021-06-25T17:13:00.446" v="684" actId="1036"/>
          <ac:spMkLst>
            <pc:docMk/>
            <pc:sldMk cId="0" sldId="264"/>
            <ac:spMk id="202" creationId="{00000000-0000-0000-0000-000000000000}"/>
          </ac:spMkLst>
        </pc:spChg>
        <pc:spChg chg="mod">
          <ac:chgData name="Timothy Hoang" userId="7bca764a-245b-463b-9444-4b56ef3dba61" providerId="ADAL" clId="{C9534B73-4112-426E-AFD3-2CAFE9B729F1}" dt="2021-06-25T17:14:58.977" v="842" actId="20577"/>
          <ac:spMkLst>
            <pc:docMk/>
            <pc:sldMk cId="0" sldId="264"/>
            <ac:spMk id="203" creationId="{00000000-0000-0000-0000-000000000000}"/>
          </ac:spMkLst>
        </pc:spChg>
        <pc:spChg chg="del mod">
          <ac:chgData name="Timothy Hoang" userId="7bca764a-245b-463b-9444-4b56ef3dba61" providerId="ADAL" clId="{C9534B73-4112-426E-AFD3-2CAFE9B729F1}" dt="2021-06-25T17:10:26.133" v="495" actId="478"/>
          <ac:spMkLst>
            <pc:docMk/>
            <pc:sldMk cId="0" sldId="264"/>
            <ac:spMk id="205" creationId="{00000000-0000-0000-0000-000000000000}"/>
          </ac:spMkLst>
        </pc:spChg>
        <pc:picChg chg="mod">
          <ac:chgData name="Timothy Hoang" userId="7bca764a-245b-463b-9444-4b56ef3dba61" providerId="ADAL" clId="{C9534B73-4112-426E-AFD3-2CAFE9B729F1}" dt="2021-06-25T17:15:01.958" v="843" actId="1076"/>
          <ac:picMkLst>
            <pc:docMk/>
            <pc:sldMk cId="0" sldId="264"/>
            <ac:picMk id="208" creationId="{00000000-0000-0000-0000-000000000000}"/>
          </ac:picMkLst>
        </pc:picChg>
      </pc:sldChg>
      <pc:sldChg chg="modSp mod">
        <pc:chgData name="Timothy Hoang" userId="7bca764a-245b-463b-9444-4b56ef3dba61" providerId="ADAL" clId="{C9534B73-4112-426E-AFD3-2CAFE9B729F1}" dt="2021-06-25T17:09:56.881" v="454" actId="20577"/>
        <pc:sldMkLst>
          <pc:docMk/>
          <pc:sldMk cId="0" sldId="268"/>
        </pc:sldMkLst>
        <pc:spChg chg="mod">
          <ac:chgData name="Timothy Hoang" userId="7bca764a-245b-463b-9444-4b56ef3dba61" providerId="ADAL" clId="{C9534B73-4112-426E-AFD3-2CAFE9B729F1}" dt="2021-06-25T17:09:56.881" v="454" actId="20577"/>
          <ac:spMkLst>
            <pc:docMk/>
            <pc:sldMk cId="0" sldId="268"/>
            <ac:spMk id="236" creationId="{00000000-0000-0000-0000-000000000000}"/>
          </ac:spMkLst>
        </pc:spChg>
      </pc:sldChg>
      <pc:sldChg chg="modSp mod">
        <pc:chgData name="Timothy Hoang" userId="7bca764a-245b-463b-9444-4b56ef3dba61" providerId="ADAL" clId="{C9534B73-4112-426E-AFD3-2CAFE9B729F1}" dt="2021-06-25T16:20:16.592" v="111" actId="20577"/>
        <pc:sldMkLst>
          <pc:docMk/>
          <pc:sldMk cId="0" sldId="270"/>
        </pc:sldMkLst>
        <pc:spChg chg="mod">
          <ac:chgData name="Timothy Hoang" userId="7bca764a-245b-463b-9444-4b56ef3dba61" providerId="ADAL" clId="{C9534B73-4112-426E-AFD3-2CAFE9B729F1}" dt="2021-06-25T16:20:16.592" v="111" actId="20577"/>
          <ac:spMkLst>
            <pc:docMk/>
            <pc:sldMk cId="0" sldId="270"/>
            <ac:spMk id="251" creationId="{00000000-0000-0000-0000-000000000000}"/>
          </ac:spMkLst>
        </pc:spChg>
      </pc:sldChg>
      <pc:sldChg chg="modSp mod">
        <pc:chgData name="Timothy Hoang" userId="7bca764a-245b-463b-9444-4b56ef3dba61" providerId="ADAL" clId="{C9534B73-4112-426E-AFD3-2CAFE9B729F1}" dt="2021-06-25T15:27:36.451" v="110" actId="20577"/>
        <pc:sldMkLst>
          <pc:docMk/>
          <pc:sldMk cId="0" sldId="271"/>
        </pc:sldMkLst>
        <pc:spChg chg="mod">
          <ac:chgData name="Timothy Hoang" userId="7bca764a-245b-463b-9444-4b56ef3dba61" providerId="ADAL" clId="{C9534B73-4112-426E-AFD3-2CAFE9B729F1}" dt="2021-06-25T15:27:36.451" v="110" actId="20577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Timothy Hoang" userId="7bca764a-245b-463b-9444-4b56ef3dba61" providerId="ADAL" clId="{C9534B73-4112-426E-AFD3-2CAFE9B729F1}" dt="2021-06-25T14:58:41.373" v="2" actId="20577"/>
        <pc:sldMkLst>
          <pc:docMk/>
          <pc:sldMk cId="3937045578" sldId="273"/>
        </pc:sldMkLst>
        <pc:spChg chg="mod">
          <ac:chgData name="Timothy Hoang" userId="7bca764a-245b-463b-9444-4b56ef3dba61" providerId="ADAL" clId="{C9534B73-4112-426E-AFD3-2CAFE9B729F1}" dt="2021-06-25T14:58:41.373" v="2" actId="20577"/>
          <ac:spMkLst>
            <pc:docMk/>
            <pc:sldMk cId="3937045578" sldId="273"/>
            <ac:spMk id="236" creationId="{00000000-0000-0000-0000-000000000000}"/>
          </ac:spMkLst>
        </pc:spChg>
      </pc:sldChg>
      <pc:sldChg chg="addSp delSp modSp mod">
        <pc:chgData name="Timothy Hoang" userId="7bca764a-245b-463b-9444-4b56ef3dba61" providerId="ADAL" clId="{C9534B73-4112-426E-AFD3-2CAFE9B729F1}" dt="2021-06-25T17:08:25.399" v="449" actId="1036"/>
        <pc:sldMkLst>
          <pc:docMk/>
          <pc:sldMk cId="1458854165" sldId="275"/>
        </pc:sldMkLst>
        <pc:spChg chg="mod">
          <ac:chgData name="Timothy Hoang" userId="7bca764a-245b-463b-9444-4b56ef3dba61" providerId="ADAL" clId="{C9534B73-4112-426E-AFD3-2CAFE9B729F1}" dt="2021-06-25T17:01:34.145" v="436" actId="20577"/>
          <ac:spMkLst>
            <pc:docMk/>
            <pc:sldMk cId="1458854165" sldId="275"/>
            <ac:spMk id="236" creationId="{00000000-0000-0000-0000-000000000000}"/>
          </ac:spMkLst>
        </pc:spChg>
        <pc:picChg chg="mod">
          <ac:chgData name="Timothy Hoang" userId="7bca764a-245b-463b-9444-4b56ef3dba61" providerId="ADAL" clId="{C9534B73-4112-426E-AFD3-2CAFE9B729F1}" dt="2021-06-25T17:08:25.399" v="449" actId="1036"/>
          <ac:picMkLst>
            <pc:docMk/>
            <pc:sldMk cId="1458854165" sldId="275"/>
            <ac:picMk id="3" creationId="{C0F53187-56C4-471F-8153-901C8F5AA56A}"/>
          </ac:picMkLst>
        </pc:picChg>
        <pc:picChg chg="add del mod">
          <ac:chgData name="Timothy Hoang" userId="7bca764a-245b-463b-9444-4b56ef3dba61" providerId="ADAL" clId="{C9534B73-4112-426E-AFD3-2CAFE9B729F1}" dt="2021-06-25T17:05:36.582" v="437" actId="478"/>
          <ac:picMkLst>
            <pc:docMk/>
            <pc:sldMk cId="1458854165" sldId="275"/>
            <ac:picMk id="4" creationId="{9DEB0A64-1D3B-496D-8BC1-1914B6EED1A7}"/>
          </ac:picMkLst>
        </pc:picChg>
        <pc:picChg chg="add mod">
          <ac:chgData name="Timothy Hoang" userId="7bca764a-245b-463b-9444-4b56ef3dba61" providerId="ADAL" clId="{C9534B73-4112-426E-AFD3-2CAFE9B729F1}" dt="2021-06-25T17:05:47.888" v="442" actId="1076"/>
          <ac:picMkLst>
            <pc:docMk/>
            <pc:sldMk cId="1458854165" sldId="275"/>
            <ac:picMk id="6" creationId="{A0C516EE-4CAF-496B-8AC4-3C0BAA9AA4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Lato" panose="020B0604020202020204" charset="0"/>
        <a:ea typeface="Lato" panose="020B060402020202020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24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09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08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6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15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4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5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6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3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4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2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3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4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5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6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4350240" y="2855520"/>
            <a:ext cx="443160" cy="105120"/>
            <a:chOff x="4350240" y="2855520"/>
            <a:chExt cx="443160" cy="105120"/>
          </a:xfrm>
        </p:grpSpPr>
        <p:sp>
          <p:nvSpPr>
            <p:cNvPr id="7" name="Google Shape;7;p1"/>
            <p:cNvSpPr/>
            <p:nvPr/>
          </p:nvSpPr>
          <p:spPr>
            <a:xfrm>
              <a:off x="451908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 panose="020B0604020202020204" charset="0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468828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 panose="020B0604020202020204" charset="0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435024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 panose="020B0604020202020204" charset="0"/>
              </a:endParaRPr>
            </a:p>
          </p:txBody>
        </p:sp>
      </p:grp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rgbClr val="000000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B0604020202020204" charset="0"/>
          <a:ea typeface="Lato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B0604020202020204" charset="0"/>
          <a:ea typeface="Lato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solidFill>
                <a:srgbClr val="000000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B0604020202020204" charset="0"/>
          <a:ea typeface="Lato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B0604020202020204" charset="0"/>
          <a:ea typeface="Lato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classes.html#class-definition-synta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realpython.com/python3-object-oriented-programm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yping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ython.org/" TargetMode="External"/><Relationship Id="rId4" Type="http://schemas.openxmlformats.org/officeDocument/2006/relationships/hyperlink" Target="http://mypy-lang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object-oriented-programming-python/#Inheritan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tackoverflow.com/questions/3325343/why-is-python-not-fully-object-orient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enor.com/view/heart-the-pet-collective-walking-im-coming-dog-gif-17640265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h1203/lsw16v-sprintChallengeIntroPython" TargetMode="External"/><Relationship Id="rId13" Type="http://schemas.openxmlformats.org/officeDocument/2006/relationships/image" Target="../media/image36.jpg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ww.edureka.co/blog/object-oriented-programming-python/#Inheritance" TargetMode="External"/><Relationship Id="rId12" Type="http://schemas.openxmlformats.org/officeDocument/2006/relationships/hyperlink" Target="https://github.com/timh1203/lsw20v-lambdaMUDProjec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arnxinyminutes.com/docs/python/" TargetMode="External"/><Relationship Id="rId11" Type="http://schemas.openxmlformats.org/officeDocument/2006/relationships/hyperlink" Target="https://github.com/timh1203/lsw19i-ii-introDjango" TargetMode="External"/><Relationship Id="rId5" Type="http://schemas.openxmlformats.org/officeDocument/2006/relationships/hyperlink" Target="https://www.developintelligence.com/the-python-ecosystem-of-2020/" TargetMode="External"/><Relationship Id="rId10" Type="http://schemas.openxmlformats.org/officeDocument/2006/relationships/hyperlink" Target="https://github.com/timh1203/lsw17iii-iv-dataStructures" TargetMode="External"/><Relationship Id="rId4" Type="http://schemas.openxmlformats.org/officeDocument/2006/relationships/hyperlink" Target="https://www.meetup.com/austinpython/" TargetMode="External"/><Relationship Id="rId9" Type="http://schemas.openxmlformats.org/officeDocument/2006/relationships/hyperlink" Target="https://github.com/timh1203/lsw17i-ii-algorithm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du/python" TargetMode="External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oursera.org/specializations/python#courses" TargetMode="External"/><Relationship Id="rId5" Type="http://schemas.openxmlformats.org/officeDocument/2006/relationships/hyperlink" Target="https://www.coursera.org/specializations/python-3-programming#about" TargetMode="External"/><Relationship Id="rId4" Type="http://schemas.openxmlformats.org/officeDocument/2006/relationships/hyperlink" Target="https://www.coursera.org/learn/python-crash-course#abou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python.org/doc/essays/blurb/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eeksforgeeks.org/important-differences-between-python-2-x-and-python-3-x-with-examples/" TargetMode="External"/><Relationship Id="rId5" Type="http://schemas.openxmlformats.org/officeDocument/2006/relationships/hyperlink" Target="https://www.w3schools.com/python/python_intro.asp" TargetMode="External"/><Relationship Id="rId10" Type="http://schemas.openxmlformats.org/officeDocument/2006/relationships/hyperlink" Target="https://www.coursereport.com/blog/what-is-python-programming" TargetMode="External"/><Relationship Id="rId4" Type="http://schemas.openxmlformats.org/officeDocument/2006/relationships/hyperlink" Target="https://en.wikipedia.org/wiki/Guido_van_Rossum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/cs_conditions.asp" TargetMode="External"/><Relationship Id="rId13" Type="http://schemas.openxmlformats.org/officeDocument/2006/relationships/hyperlink" Target="https://www.chaseadams.io/posts/most-common-programming-case-types/" TargetMode="External"/><Relationship Id="rId3" Type="http://schemas.openxmlformats.org/officeDocument/2006/relationships/hyperlink" Target="https://www.upgrad.com/blog/is-python-an-object-oriented-language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python.org/3.9/tutorial/controlflow.html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www.python.org/dev/peps/pep-0008/" TargetMode="External"/><Relationship Id="rId10" Type="http://schemas.openxmlformats.org/officeDocument/2006/relationships/hyperlink" Target="https://www.w3schools.com/js/js_if_else.asp" TargetMode="External"/><Relationship Id="rId4" Type="http://schemas.openxmlformats.org/officeDocument/2006/relationships/hyperlink" Target="https://beginnersbook.com/2013/03/oops-in-java-encapsulation-inheritance-polymorphism-abstraction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ocs.python.org/3/library/" TargetMode="External"/><Relationship Id="rId7" Type="http://schemas.openxmlformats.org/officeDocument/2006/relationships/hyperlink" Target="https://flask.palletsprojects.com/en/1.1.x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jangoproject.com/" TargetMode="External"/><Relationship Id="rId5" Type="http://schemas.openxmlformats.org/officeDocument/2006/relationships/hyperlink" Target="https://hackr.io/blog/flask-vs-django" TargetMode="External"/><Relationship Id="rId4" Type="http://schemas.openxmlformats.org/officeDocument/2006/relationships/hyperlink" Target="https://www.programiz.com/python-programming/modul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r.io/blog/best-programming-languages-to-learn-2020-jobs-futur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iki.python.org/moin/BeginnersGuide/Download" TargetMode="External"/><Relationship Id="rId7" Type="http://schemas.openxmlformats.org/officeDocument/2006/relationships/hyperlink" Target="https://docs.activestate.com/komodo/11/manual/debugpyth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python.org/moin/BeginnersGuide/Programmers" TargetMode="External"/><Relationship Id="rId5" Type="http://schemas.openxmlformats.org/officeDocument/2006/relationships/hyperlink" Target="https://www.python.org/about/gettingstarted/" TargetMode="External"/><Relationship Id="rId4" Type="http://schemas.openxmlformats.org/officeDocument/2006/relationships/hyperlink" Target="https://www.activestate.com/products/komodo-ide/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9/tutorial/controlflow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s://learnxinyminutes.com/docs/python/" TargetMode="External"/><Relationship Id="rId4" Type="http://schemas.openxmlformats.org/officeDocument/2006/relationships/hyperlink" Target="https://docs.python.org/3.9/library/math.html?highlight=math%20module#module-mat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6011/single-quotes-vs-double-quotes-in-python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w3schools.com/python/python_strings_format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 to Code:</a:t>
            </a:r>
            <a:br>
              <a:rPr lang="en" sz="1800" b="0" i="0" u="none" strike="noStrike" cap="none" dirty="0">
                <a:latin typeface="Lato" panose="020B0604020202020204" charset="0"/>
              </a:rPr>
            </a:br>
            <a:r>
              <a:rPr lang="en" sz="5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5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71400" y="3174840"/>
            <a:ext cx="7801200" cy="7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Timothy Hoang</a:t>
            </a:r>
            <a:endParaRPr sz="1800" b="0" i="0" u="none" strike="noStrike" cap="none" dirty="0">
              <a:latin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June </a:t>
            </a: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th, 2021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ACACA"/>
                </a:solidFill>
                <a:latin typeface="Lato"/>
                <a:sym typeface="Lato"/>
              </a:rPr>
              <a:t>For OS Solutions Team</a:t>
            </a:r>
            <a:endParaRPr sz="1800" b="0" i="0" u="none" strike="noStrike" cap="none" dirty="0">
              <a:latin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Lato" panose="020B0604020202020204" charset="0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0" y="4464720"/>
            <a:ext cx="846072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 panose="020B0604020202020204" charset="0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9400" y="2286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Example #2: Functions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311760" y="1152360"/>
            <a:ext cx="380304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Imagine a backend app...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Welcome new members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Send admin a reminder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Store member name in variable to use in reminder function and possibly grant permissions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Definitions declarations (2,10)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Definition calls (14,17)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234000" y="3942360"/>
            <a:ext cx="3214440" cy="8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Tip: F-strings or formatted</a:t>
            </a:r>
            <a:br>
              <a:rPr lang="en" sz="1800" dirty="0">
                <a:latin typeface="Lato" panose="020B0604020202020204" charset="0"/>
                <a:sym typeface="Arial"/>
              </a:rPr>
            </a:br>
            <a:r>
              <a:rPr lang="en" sz="12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string literals is an easier way</a:t>
            </a:r>
            <a:br>
              <a:rPr lang="en" sz="1800" dirty="0">
                <a:latin typeface="Lato" panose="020B0604020202020204" charset="0"/>
                <a:sym typeface="Arial"/>
              </a:rPr>
            </a:br>
            <a:r>
              <a:rPr lang="en" sz="12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to write strings. (lines 4, 5, 6, 11)</a:t>
            </a:r>
            <a:endParaRPr sz="12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6720" y="696274"/>
            <a:ext cx="460008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Example #3: </a:t>
            </a:r>
            <a:r>
              <a:rPr lang="en" sz="18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Classes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" sz="16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Inheritance</a:t>
            </a: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when working with classes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 up a parent class called Account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Properties: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first_name</a:t>
            </a: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last_name</a:t>
            </a: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email</a:t>
            </a:r>
            <a:endParaRPr sz="16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Methods: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introduce_self</a:t>
            </a: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rsvp_events</a:t>
            </a:r>
            <a:endParaRPr sz="16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 up a child class called Member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Receives all properties and methods</a:t>
            </a:r>
            <a:br>
              <a:rPr lang="en" sz="1800" b="0" i="0" u="none" strike="noStrike" cap="none" dirty="0">
                <a:latin typeface="Lato" panose="020B0604020202020204" charset="0"/>
              </a:rPr>
            </a:b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from parent</a:t>
            </a:r>
            <a:endParaRPr sz="16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pass</a:t>
            </a: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to inherit without modification</a:t>
            </a:r>
            <a:endParaRPr sz="16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lang="en" sz="16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Own method: </a:t>
            </a:r>
            <a:r>
              <a:rPr lang="en" sz="1600" b="0" i="0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pay_dues</a:t>
            </a:r>
            <a:endParaRPr sz="16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Results: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5560" y="0"/>
            <a:ext cx="372636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9600" y="4125240"/>
            <a:ext cx="3161880" cy="6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Python Syntax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-12563" y="1259193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Common usage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Single line comments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Multi line </a:t>
            </a:r>
            <a:r>
              <a:rPr lang="en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Booleans True &amp; False capitalized</a:t>
            </a:r>
            <a:endParaRPr lang="en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</a:t>
            </a:r>
            <a:r>
              <a:rPr lang="en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th Operations with </a:t>
            </a: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True and False</a:t>
            </a: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-US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Comparison operator, no triple equals</a:t>
            </a:r>
            <a:endParaRPr lang="en-US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Round down division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Exponents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F-strings or formatted string literals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380CC2-EB3C-459E-A6C3-77EB6715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092" y="-19431"/>
            <a:ext cx="49565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syntax and data structures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0, “”, [], {}, () - falsy values</a:t>
            </a: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None – is a object</a:t>
            </a: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"yay!" if 0 &gt; 1 else "nay!"  # =&gt; "nay!" - ternary operator</a:t>
            </a: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Statically typed </a:t>
            </a: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python?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3.5+ has </a:t>
            </a: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type hints</a:t>
            </a: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mypy</a:t>
            </a: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(static type checker)</a:t>
            </a: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Cython</a:t>
            </a: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(compiles Python to C)</a:t>
            </a: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marL="11448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endParaRPr lang="en" dirty="0">
              <a:sym typeface="Lato"/>
            </a:endParaRP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 data structures: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Lists – array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ictionaries – object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uples – immutable arrays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Sets – Looks similar to dictionaries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Arrays-like</a:t>
            </a:r>
            <a:endParaRPr lang="en" sz="18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ACE0B8-E7EB-49DA-95B9-63D48DFD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67" y="0"/>
            <a:ext cx="52070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8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Dictionaries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Object-like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3.7, insertion order maintained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.keys() - like JS </a:t>
            </a:r>
            <a:r>
              <a:rPr lang="en-US" sz="1200" b="0" i="0" u="none" strike="noStrike" cap="none" dirty="0" err="1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Object.keys</a:t>
            </a: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()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.values() - like JS </a:t>
            </a:r>
            <a:r>
              <a:rPr lang="en-US" sz="1200" b="0" i="0" u="none" strike="noStrike" cap="none" dirty="0" err="1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Object.values</a:t>
            </a: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()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 JavaScript’s </a:t>
            </a:r>
            <a:r>
              <a:rPr lang="en-US" sz="1200" b="0" i="0" u="none" strike="noStrike" cap="none" dirty="0" err="1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Object.Entries</a:t>
            </a: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()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.get()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.setdefault() – does it update existing value? No, see example right.</a:t>
            </a:r>
          </a:p>
          <a:p>
            <a:pPr marL="400230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 in </a:t>
            </a:r>
            <a:r>
              <a:rPr lang="en-US" sz="1200" b="0" i="0" u="none" strike="noStrike" cap="none" dirty="0" err="1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filled_dict</a:t>
            </a:r>
            <a:r>
              <a:rPr lang="en-US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- JS includes() or C# contains()</a:t>
            </a:r>
            <a:endParaRPr lang="en" sz="1200" b="0" i="0" u="none" strike="noStrike" cap="none" dirty="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0F53187-56C4-471F-8153-901C8F5A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883"/>
            <a:ext cx="9144000" cy="284560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0C516EE-4CAF-496B-8AC4-3C0BAA9AA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15" y="59716"/>
            <a:ext cx="3629025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uples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immutable arrays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50C5A8-EBF0-4640-8626-F7524D8E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104900"/>
            <a:ext cx="6591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Javascript’s ES6 Set or Weakset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No duplicate elements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intersection (&amp;)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unions (|)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difference (-)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symmetric difference (^)</a:t>
            </a:r>
            <a:endParaRPr lang="en-US" sz="1800" dirty="0">
              <a:solidFill>
                <a:srgbClr val="CACACA"/>
              </a:solidFill>
              <a:latin typeface="Lato"/>
              <a:sym typeface="Lato"/>
            </a:endParaRP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Syntax looks like to dictionaries</a:t>
            </a:r>
          </a:p>
          <a:p>
            <a:pPr marL="400230" lvl="1" indent="-285750">
              <a:lnSpc>
                <a:spcPct val="115000"/>
              </a:lnSpc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endParaRPr lang="en-US" sz="18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D82F585-8FCA-40D8-81FD-F687230B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99" y="84960"/>
            <a:ext cx="5141323" cy="497358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AABB32C-DDE5-420A-81CD-733A423CD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" t="34157" r="54530" b="50188"/>
          <a:stretch/>
        </p:blipFill>
        <p:spPr>
          <a:xfrm>
            <a:off x="239760" y="3079738"/>
            <a:ext cx="3594779" cy="3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7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311760" y="8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Intermediate Python Syntax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275760" y="468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sym typeface="Lato"/>
              </a:rPr>
              <a:t>Class attribute – shared by all instances of the class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dirty="0">
                <a:solidFill>
                  <a:srgbClr val="CACACA"/>
                </a:solidFill>
                <a:latin typeface="Lato"/>
                <a:sym typeface="Lato"/>
              </a:rPr>
              <a:t>@classmethod – shared among all instances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sym typeface="Lato"/>
              </a:rPr>
              <a:t>@staticmethod – called without a class or instance reference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dirty="0">
                <a:solidFill>
                  <a:srgbClr val="CACACA"/>
                </a:solidFill>
                <a:latin typeface="Lato"/>
                <a:sym typeface="Lato"/>
              </a:rPr>
              <a:t>@property – property getter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sym typeface="Lato"/>
              </a:rPr>
              <a:t>@age.setter – property setter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dirty="0">
                <a:solidFill>
                  <a:srgbClr val="CACACA"/>
                </a:solidFill>
                <a:latin typeface="Lato"/>
                <a:sym typeface="Lato"/>
              </a:rPr>
              <a:t>@age.delete – property removal</a:t>
            </a:r>
          </a:p>
          <a:p>
            <a:pPr marL="59724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</a:pPr>
            <a:r>
              <a:rPr lang="en-US" sz="1800" b="0" i="0" u="none" strike="noStrike" cap="none" dirty="0">
                <a:solidFill>
                  <a:srgbClr val="CACACA"/>
                </a:solidFill>
                <a:latin typeface="Lato"/>
                <a:sym typeface="Lato"/>
              </a:rPr>
              <a:t>super() – Access parent class methods overridden by the child</a:t>
            </a:r>
            <a:endParaRPr lang="en-US" sz="1800" dirty="0">
              <a:solidFill>
                <a:srgbClr val="CACACA"/>
              </a:solidFill>
              <a:latin typeface="Lato"/>
              <a:sym typeface="Lato"/>
            </a:endParaRP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</a:p>
          <a:p>
            <a:pPr marL="40023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Multiple Inheritance</a:t>
            </a:r>
          </a:p>
        </p:txBody>
      </p:sp>
    </p:spTree>
    <p:extLst>
      <p:ext uri="{BB962C8B-B14F-4D97-AF65-F5344CB8AC3E}">
        <p14:creationId xmlns:p14="http://schemas.microsoft.com/office/powerpoint/2010/main" val="393704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Getting into OOP Concepts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" sz="12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OOP concepts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in Python</a:t>
            </a: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/>
                <a:sym typeface="Lato"/>
                <a:hlinkClick r:id="rId4"/>
              </a:rPr>
              <a:t>Why is Python not fully OOP?</a:t>
            </a:r>
            <a:endParaRPr lang="en" sz="1200" dirty="0">
              <a:solidFill>
                <a:srgbClr val="CACACA"/>
              </a:solidFill>
              <a:latin typeface="Lato"/>
              <a:sym typeface="Lato"/>
            </a:endParaRPr>
          </a:p>
          <a:p>
            <a:pPr marL="457200" lvl="1" indent="-342720">
              <a:lnSpc>
                <a:spcPct val="115000"/>
              </a:lnSpc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/>
                <a:sym typeface="Lato"/>
              </a:rPr>
              <a:t>Because does not support strong encapsulation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 PIE mnemonic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00" b="0" u="sng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bstraction, 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00" b="0" u="sng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olymorphism,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00" b="0" u="sng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nheritance,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00" b="0" u="sng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ncapsulation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has single </a:t>
            </a:r>
            <a:r>
              <a:rPr lang="en" sz="1200" b="0" i="1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a variety of inheritance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Multilevel Inheritance Gparent =&gt; Parent =&gt; Child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Hierarchical Inheritance Parent =&gt; Siblings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Multiple Inheritance Dad &amp; Mom =&gt; Child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9800" y="124200"/>
            <a:ext cx="3765600" cy="21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7200" y="2322000"/>
            <a:ext cx="3778200" cy="2736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/>
          <p:nvPr/>
        </p:nvSpPr>
        <p:spPr>
          <a:xfrm>
            <a:off x="4548600" y="4843800"/>
            <a:ext cx="1551600" cy="3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u="sng" strike="noStrik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3"/>
              </a:rPr>
              <a:t>Edureka.co</a:t>
            </a:r>
            <a:endParaRPr sz="8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 Layout</a:t>
            </a:r>
            <a:endParaRPr sz="18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352080" y="98676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What is Python &amp; Syntax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Why learn Python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&amp; Other Languages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Running Python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Basic Syntax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Strings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Functions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Classes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Starting OOP Concepts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Action Steps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9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Closing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480" y="783360"/>
            <a:ext cx="4915440" cy="39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/>
          <p:nvPr/>
        </p:nvSpPr>
        <p:spPr>
          <a:xfrm>
            <a:off x="8060400" y="540720"/>
            <a:ext cx="758520" cy="24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python.org</a:t>
            </a:r>
            <a:endParaRPr sz="800" b="0" i="0" u="none" strike="noStrike" cap="none" dirty="0">
              <a:latin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102360" y="1916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Getting into OOP Concepts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02360" y="654567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Polymorphism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Methods under the same name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Compile-time, static polymorphism, method overloading</a:t>
            </a: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Run-time/dynamic polymorphism, method overriding</a:t>
            </a: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Overloading - d</a:t>
            </a: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ifferent objects can have different fxn’s with same name</a:t>
            </a:r>
            <a:b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</a:b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but with different parameters</a:t>
            </a: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dirty="0">
                <a:solidFill>
                  <a:srgbClr val="CACACA"/>
                </a:solidFill>
                <a:latin typeface="Lato" panose="020B0604020202020204" charset="0"/>
                <a:sym typeface="Lato"/>
              </a:rPr>
              <a:t>Overriding – inherited function from base class is “replaced”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Encapsulation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Restricting access outside a class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No private keyword in Python but can use __ (dunder)</a:t>
            </a:r>
            <a:endParaRPr sz="12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Abstraction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○"/>
            </a:pPr>
            <a:r>
              <a:rPr lang="en" sz="1200" b="0" i="0" u="none" strike="noStrike" cap="non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Can’t create class, for inheriting functionalities only</a:t>
            </a: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0040" y="237240"/>
            <a:ext cx="190476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400" y="2370600"/>
            <a:ext cx="1791720" cy="19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9720" y="2971800"/>
            <a:ext cx="1898280" cy="19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/>
        </p:nvSpPr>
        <p:spPr>
          <a:xfrm>
            <a:off x="4923720" y="4872600"/>
            <a:ext cx="2342880" cy="40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u="sng" strike="noStrike" dirty="0">
                <a:solidFill>
                  <a:schemeClr val="hlink"/>
                </a:solidFill>
                <a:latin typeface="Lato" panose="020B0604020202020204" charset="0"/>
                <a:sym typeface="Arial"/>
                <a:hlinkClick r:id="rId6"/>
              </a:rPr>
              <a:t>You’re not ready for this one!!!</a:t>
            </a:r>
            <a:endParaRPr sz="1000" b="0" strike="noStrike" dirty="0">
              <a:latin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/>
        </p:nvSpPr>
        <p:spPr>
          <a:xfrm>
            <a:off x="311760" y="2614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52357" y="629485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US" sz="12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Official Python Home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Austin Python Meetup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Python Ecosystem 2020</a:t>
            </a:r>
            <a:r>
              <a:rPr lang="en" sz="12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" sz="1200" b="0" u="sng" strike="noStrik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  <a:hlinkClick r:id="rId6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LearnX </a:t>
            </a:r>
            <a:r>
              <a:rPr lang="en" sz="1200" b="0" u="sng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https://learnxinyminutes.com/docs/python/</a:t>
            </a:r>
            <a:endParaRPr lang="en" sz="1200" b="0" u="sng" strike="noStrik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Edureka </a:t>
            </a:r>
            <a:r>
              <a:rPr lang="en-US" sz="1200" b="0" strike="noStrike" dirty="0">
                <a:solidFill>
                  <a:srgbClr val="000000"/>
                </a:solidFill>
                <a:latin typeface="Lato" panose="020B0604020202020204" charset="0"/>
                <a:sym typeface="Arial"/>
                <a:hlinkClick r:id="rId7"/>
              </a:rPr>
              <a:t>https://www.edureka.co/blog/object-oriented-programming-python/#Inheritance</a:t>
            </a:r>
            <a:endParaRPr lang="en-US"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endParaRPr lang="en" sz="1200" dirty="0">
              <a:solidFill>
                <a:srgbClr val="CACACA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Classes, List comprehensions, modules, CSV file reading - </a:t>
            </a:r>
            <a:r>
              <a:rPr lang="en" sz="1200" b="0" strike="noStrike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 </a:t>
            </a:r>
            <a:r>
              <a:rPr lang="en-US" sz="1200" u="sng" dirty="0">
                <a:solidFill>
                  <a:srgbClr val="FFFFFF"/>
                </a:solidFill>
                <a:latin typeface="Lato"/>
                <a:sym typeface="Lato"/>
                <a:hlinkClick r:id="rId8"/>
              </a:rPr>
              <a:t>https://github.com/timh1203/lsw16v-sprintChallengeIntroPython</a:t>
            </a:r>
            <a:endParaRPr lang="en-US" sz="1200" u="sng" dirty="0">
              <a:solidFill>
                <a:srgbClr val="FFFFFF"/>
              </a:solidFill>
              <a:latin typeface="Lato"/>
              <a:sym typeface="Lato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6 Algorithms - </a:t>
            </a: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  <a:hlinkClick r:id="rId9"/>
              </a:rPr>
              <a:t>https://github.com/timh1203/lsw17i-ii-algorithms</a:t>
            </a:r>
            <a:endParaRPr lang="en-US" sz="1200" dirty="0">
              <a:solidFill>
                <a:srgbClr val="CACACA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BST, Doubly LL, Heap, LL, Queue - </a:t>
            </a: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  <a:hlinkClick r:id="rId10"/>
              </a:rPr>
              <a:t>https://github.com/timh1203/lsw17iii-iv-dataStructures</a:t>
            </a:r>
            <a:endParaRPr lang="en-US" sz="1200" dirty="0">
              <a:solidFill>
                <a:srgbClr val="CACACA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Basic Django </a:t>
            </a: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  <a:hlinkClick r:id="rId11"/>
              </a:rPr>
              <a:t>https://github.com/timh1203/lsw19i-ii-introDjango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2" indent="-342720">
              <a:spcBef>
                <a:spcPts val="1417"/>
              </a:spcBef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Django Multi-User Dungeon (MUD) - </a:t>
            </a:r>
            <a:r>
              <a:rPr lang="en-US" sz="1200" dirty="0">
                <a:solidFill>
                  <a:srgbClr val="CACACA"/>
                </a:solidFill>
                <a:latin typeface="Lato" panose="020B0604020202020204" charset="0"/>
                <a:ea typeface="Lato"/>
                <a:cs typeface="Lato"/>
                <a:sym typeface="Lato"/>
                <a:hlinkClick r:id="rId12"/>
              </a:rPr>
              <a:t>https://github.com/timh1203/lsw20v-lambdaMUDProject</a:t>
            </a:r>
            <a:endParaRPr lang="en-US" sz="1200" dirty="0">
              <a:solidFill>
                <a:srgbClr val="CACACA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88677" y="123901"/>
            <a:ext cx="3575583" cy="20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Action Steps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311760" y="11890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Sign up for a free course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lphaLcPeriod"/>
            </a:pPr>
            <a:r>
              <a:rPr lang="en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Google’s Python Class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lphaLcPeriod"/>
            </a:pPr>
            <a:r>
              <a:rPr lang="en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Crash Course on Python by Google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lphaLcPeriod"/>
            </a:pPr>
            <a:r>
              <a:rPr lang="en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Python 3 Programming Specialization by U of Michigan</a:t>
            </a:r>
            <a:r>
              <a:rPr lang="en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lphaLcPeriod"/>
            </a:pPr>
            <a:r>
              <a:rPr lang="en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Python for Everybody Specialization by U of Michigan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 up your Integrated Development Environment</a:t>
            </a:r>
            <a:br>
              <a:rPr lang="en" dirty="0">
                <a:latin typeface="Lato" panose="020B0604020202020204" charset="0"/>
              </a:rPr>
            </a:b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(Thonny, Komodo, PyCharm) 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Set up a github account and version control your code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Build toys and projects as you learn to add to your portfolio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Learn the language deeply, avoid coding polyglotism initially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Noto Sans Symbols"/>
              <a:buAutoNum type="arabicPeriod"/>
            </a:pPr>
            <a:r>
              <a:rPr lang="en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Learn more tools in the ecosystem and take your skills to the moon</a:t>
            </a:r>
            <a:endParaRPr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3120" y="263160"/>
            <a:ext cx="2976120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/>
          <p:nvPr/>
        </p:nvSpPr>
        <p:spPr>
          <a:xfrm>
            <a:off x="5634000" y="206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strike="noStrike" dirty="0">
                <a:solidFill>
                  <a:srgbClr val="000000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Sometimes it feels like...</a:t>
            </a:r>
            <a:endParaRPr sz="12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lang="en" sz="18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Python</a:t>
            </a:r>
            <a:endParaRPr sz="18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52080" y="104112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Object oriented, back-end language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Simple language for rapid development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Released in 1991 by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Guido van Rossum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 from being “a big fan of </a:t>
            </a:r>
            <a:r>
              <a:rPr lang="en" sz="1400" b="0" i="1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Monty Python's Flying Circus”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Most recent version is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Python 3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236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Python 2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is still popular, end of life on 1/1/2020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160" y="3168000"/>
            <a:ext cx="2250360" cy="1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18640" y="1064880"/>
            <a:ext cx="2736000" cy="36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77960" y="3168000"/>
            <a:ext cx="2250360" cy="146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/>
          <p:nvPr/>
        </p:nvSpPr>
        <p:spPr>
          <a:xfrm>
            <a:off x="857160" y="4667760"/>
            <a:ext cx="88776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wikipedia.org</a:t>
            </a:r>
            <a:endParaRPr sz="800" b="0" i="0" u="none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3477960" y="4631760"/>
            <a:ext cx="865440" cy="24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python.org</a:t>
            </a:r>
            <a:endParaRPr sz="800" b="0" i="0" u="none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6218640" y="4685760"/>
            <a:ext cx="1235520" cy="1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10"/>
              </a:rPr>
              <a:t>coursereport.com</a:t>
            </a:r>
            <a:endParaRPr sz="800" b="0" i="0" u="sng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Python Syntax</a:t>
            </a:r>
            <a:endParaRPr sz="18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280080" y="108324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Code structuring uses lines and indentation,</a:t>
            </a:r>
            <a:b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instead of semicolon or parentheses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Focuses on object/classes, has members and methods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Partial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” OOP language with concepts like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APIE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(abstraction, polymorphism, inheritance, encapsulation)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Uses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PEP-8 style guidelines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and snake_case typing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614160" y="4751640"/>
            <a:ext cx="2428560" cy="34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6"/>
              </a:rPr>
              <a:t>docs.python.org</a:t>
            </a:r>
            <a:endParaRPr sz="800" b="0" i="0" u="none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440" y="3137400"/>
            <a:ext cx="2523960" cy="161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>
            <a:off x="6571080" y="4801680"/>
            <a:ext cx="972720" cy="29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8"/>
              </a:rPr>
              <a:t>w3schools.com</a:t>
            </a:r>
            <a:endParaRPr sz="800" b="0" i="0" u="sng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43720" y="2916360"/>
            <a:ext cx="1926360" cy="188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/>
          <p:nvPr/>
        </p:nvSpPr>
        <p:spPr>
          <a:xfrm>
            <a:off x="3843720" y="4801680"/>
            <a:ext cx="1185480" cy="29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10"/>
              </a:rPr>
              <a:t>w3schools.com</a:t>
            </a:r>
            <a:endParaRPr sz="800" b="0" i="0" u="sng" strike="noStrike" cap="non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53880" y="2916360"/>
            <a:ext cx="192636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24400" y="272520"/>
            <a:ext cx="1631160" cy="1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/>
          <p:nvPr/>
        </p:nvSpPr>
        <p:spPr>
          <a:xfrm>
            <a:off x="8060400" y="1299240"/>
            <a:ext cx="1059120" cy="29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 dirty="0">
                <a:solidFill>
                  <a:schemeClr val="hlink"/>
                </a:solidFill>
                <a:latin typeface="Lato" panose="020B0604020202020204" charset="0"/>
                <a:sym typeface="Arial"/>
                <a:hlinkClick r:id="rId13"/>
              </a:rPr>
              <a:t>chaseadams.io</a:t>
            </a:r>
            <a:endParaRPr sz="800" b="0" i="0" u="none" strike="noStrike" cap="none" dirty="0">
              <a:latin typeface="Lato" panose="020B0604020202020204" charset="0"/>
              <a:sym typeface="Arial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2606040" y="4485240"/>
            <a:ext cx="67104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Python</a:t>
            </a:r>
            <a:endParaRPr sz="1000" b="0" i="0" u="none" strike="noStrike" cap="none" dirty="0">
              <a:latin typeface="Lato" panose="020B0604020202020204" charset="0"/>
              <a:sym typeface="Arial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497700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JavaScript</a:t>
            </a:r>
            <a:endParaRPr sz="1000" b="0" i="0" u="none" strike="noStrike" cap="none" dirty="0">
              <a:latin typeface="Lato" panose="020B0604020202020204" charset="0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826848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C#</a:t>
            </a:r>
            <a:endParaRPr sz="1000" b="0" i="0" u="none" strike="noStrike" cap="none" dirty="0">
              <a:latin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Learn Python</a:t>
            </a:r>
            <a:endParaRPr sz="18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Simplicity, readability, and easy to learn (Zen of Python, use import this)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“Batteries included” language with large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standard library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Supports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modules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for extensibility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Large community, established knowledge base, open-source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Used in web development, data analysis, scientific computing, machine/deep learning, internet of things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Works on many platforms (Windows, Mac, Linux, Raspberry Pi)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Supports many paradigms: procedural, object-oriented, or functional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Web Development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Frameworks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Django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(2005),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Flask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(2010)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Has garbage collection. Yay!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0" y="3878280"/>
            <a:ext cx="2057400" cy="11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7625520" y="3616200"/>
            <a:ext cx="1363320" cy="23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latin typeface="Lato" panose="020B0604020202020204" charset="0"/>
                <a:sym typeface="Arial"/>
              </a:rPr>
              <a:t>flask.palletsprojects.com</a:t>
            </a:r>
            <a:endParaRPr sz="800" b="0" strike="noStrike" dirty="0">
              <a:latin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and Other Languages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235440" y="104940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One of the more well-known languages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Use the language that best suits your purpose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Consider frameworks and libraries on top of these languages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Looking for a job? Google for top languages of &lt;current year&gt;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Web development? Try JavaScript (React, Node, Electron, React Native)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Game development? Try C++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Enterprise applications? Try Java or C#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Language closer to the hardware? Try C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Data Analysis/Machine Learning? Try R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Aiming for Google? Try GoLang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" sz="18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Blockchain/Cryptocurrency? Solidity, Plutus, Rust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0120" y="527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1600" y="846000"/>
            <a:ext cx="685800" cy="12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2800" y="2039400"/>
            <a:ext cx="820080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4640" y="3007440"/>
            <a:ext cx="820080" cy="92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0880" y="3737160"/>
            <a:ext cx="7642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/>
          <p:nvPr/>
        </p:nvSpPr>
        <p:spPr>
          <a:xfrm>
            <a:off x="6765840" y="177840"/>
            <a:ext cx="290304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u="sng" strike="noStrik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8"/>
              </a:rPr>
              <a:t>Top 5 Languages 2020 from hackr.io</a:t>
            </a:r>
            <a:endParaRPr sz="1000" b="0" u="sng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Running Python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Python 3.9.5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IDEs: Thonny, Komodo, and PyCharm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1.Downloaded </a:t>
            </a:r>
            <a:r>
              <a:rPr lang="en" sz="16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Python 3.9.5</a:t>
            </a: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for Windows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2.Downloaded </a:t>
            </a:r>
            <a:r>
              <a:rPr lang="en" sz="16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Komodo IDE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3.Registered for free Active State account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4.Run Komodo and choose interpreter: python.exe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5.Run python in the terminal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6.Check out the Python </a:t>
            </a:r>
            <a:r>
              <a:rPr lang="en" sz="16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Docs</a:t>
            </a:r>
            <a:r>
              <a:rPr lang="en" sz="16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6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Resources</a:t>
            </a:r>
            <a:endParaRPr sz="16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7357680" y="4645080"/>
            <a:ext cx="1293840" cy="34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u="sng" strike="noStrik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7"/>
              </a:rPr>
              <a:t>docs.activestate.com</a:t>
            </a:r>
            <a:endParaRPr sz="800" b="0" u="sng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1991160" y="4413240"/>
            <a:ext cx="614520" cy="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 panose="020B0604020202020204" charset="0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7517520" y="115200"/>
            <a:ext cx="974160" cy="2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strike="noStrike" dirty="0">
                <a:solidFill>
                  <a:srgbClr val="000000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python.org</a:t>
            </a:r>
            <a:endParaRPr sz="8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3880" y="2037240"/>
            <a:ext cx="2647800" cy="26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6940080" y="4274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Choosing Komodo debugger</a:t>
            </a:r>
            <a:endParaRPr sz="10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6400" y="394560"/>
            <a:ext cx="2969640" cy="14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Running commands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275760" y="1116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7.Try Py terminal commands</a:t>
            </a:r>
            <a:endParaRPr sz="14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py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- runs the py terminal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import this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- runs the Zen of Python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Shift enters makes a new line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Enter submits a line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exit()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- exits the py terminal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cls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- clears the windows terminal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Try an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if-elif-else loop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Try a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li = []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(list) and use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li.append()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len(li)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li.pop()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and looping through a list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Try importing the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math module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import math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) and use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math.pi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400" b="0" i="1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math.ceil</a:t>
            </a:r>
            <a:r>
              <a:rPr lang="en" sz="1400" b="0" i="0" u="none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400" b="0" i="1" u="sng" strike="noStrike" cap="non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math.floor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lang="en" sz="14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8. Use </a:t>
            </a:r>
            <a:r>
              <a:rPr lang="en" sz="1400" b="0" u="sng" strike="noStrik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X in Y Minutes</a:t>
            </a:r>
            <a:r>
              <a:rPr lang="en" sz="14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 to learn more language syntax </a:t>
            </a:r>
            <a:endParaRPr sz="14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0600" y="381240"/>
            <a:ext cx="4098960" cy="24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4620600" y="2863800"/>
            <a:ext cx="1551600" cy="33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strike="noStrike" dirty="0">
                <a:solidFill>
                  <a:srgbClr val="000000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learnxinyminutes.com</a:t>
            </a:r>
            <a:endParaRPr sz="8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311760" y="5211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strike="noStrik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Example #1: Strings</a:t>
            </a:r>
            <a:endParaRPr sz="18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-51927" y="393797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Strings display info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and helps with debugging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Old way to write strings </a:t>
            </a:r>
            <a:br>
              <a:rPr lang="en" sz="1200" dirty="0">
                <a:latin typeface="Lato" panose="020B0604020202020204" charset="0"/>
              </a:rPr>
            </a:b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(line 5)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“\n” is a line break. (line 5)</a:t>
            </a: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Single quotes vs Double Quotes</a:t>
            </a:r>
            <a:r>
              <a:rPr lang="en" sz="1200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No specific standard. </a:t>
            </a: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-US" sz="1200" dirty="0">
                <a:solidFill>
                  <a:srgbClr val="CACACA"/>
                </a:solidFill>
                <a:latin typeface="Lato"/>
                <a:sym typeface="Lato"/>
              </a:rPr>
              <a:t>S</a:t>
            </a:r>
            <a:r>
              <a:rPr lang="en" sz="1200" dirty="0">
                <a:solidFill>
                  <a:srgbClr val="CACACA"/>
                </a:solidFill>
                <a:latin typeface="Lato"/>
                <a:sym typeface="Lato"/>
              </a:rPr>
              <a:t>ingle quote – keys or one word</a:t>
            </a: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/>
                <a:sym typeface="Lato"/>
              </a:rPr>
              <a:t>Double Quote – interpolation or sentence</a:t>
            </a: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dirty="0">
                <a:solidFill>
                  <a:srgbClr val="CACACA"/>
                </a:solidFill>
                <a:latin typeface="Lato"/>
                <a:sym typeface="Lato"/>
              </a:rPr>
              <a:t>Triple Quote – raw html or documentation</a:t>
            </a:r>
          </a:p>
          <a:p>
            <a:pPr marL="12096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</a:pP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Terminal introduction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Komodo introduction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  <a:p>
            <a:pPr marL="457200" marR="0" lvl="0" indent="-336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lang="en" sz="1200" b="0" strike="noStrike" dirty="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See github repo for code</a:t>
            </a:r>
            <a:endParaRPr sz="1200" b="0" strike="noStrik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5489115" y="443160"/>
            <a:ext cx="20455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Tip: Can’t add numbers to strings</a:t>
            </a:r>
            <a:br>
              <a:rPr lang="en" sz="1800" dirty="0">
                <a:latin typeface="Lato" panose="020B0604020202020204" charset="0"/>
                <a:sym typeface="Arial"/>
              </a:rPr>
            </a:br>
            <a:r>
              <a:rPr lang="en" sz="800" b="0" strike="noStrike" dirty="0">
                <a:solidFill>
                  <a:srgbClr val="FFFFFF"/>
                </a:solidFill>
                <a:latin typeface="Lato" panose="020B0604020202020204" charset="0"/>
                <a:ea typeface="EB Garamond"/>
                <a:cs typeface="EB Garamond"/>
                <a:sym typeface="EB Garamond"/>
              </a:rPr>
              <a:t>unless you use </a:t>
            </a:r>
            <a:r>
              <a:rPr lang="en" sz="800" b="0" u="sng" strike="noStrike" dirty="0">
                <a:solidFill>
                  <a:schemeClr val="hlink"/>
                </a:solidFill>
                <a:latin typeface="Lato" panose="020B0604020202020204" charset="0"/>
                <a:ea typeface="EB Garamond"/>
                <a:cs typeface="EB Garamond"/>
                <a:sym typeface="EB Garamond"/>
                <a:hlinkClick r:id="rId4"/>
              </a:rPr>
              <a:t>.format()</a:t>
            </a:r>
            <a:endParaRPr sz="800" b="0" strike="noStrike" dirty="0">
              <a:latin typeface="Lato" panose="020B0604020202020204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5391" y="331560"/>
            <a:ext cx="148752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8400" y="318600"/>
            <a:ext cx="1600200" cy="69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6760" y="1540582"/>
            <a:ext cx="5541840" cy="292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BCAFAFC2FD9B4BAC79CBAFBB369C6C" ma:contentTypeVersion="12" ma:contentTypeDescription="Create a new document." ma:contentTypeScope="" ma:versionID="f25b75622763d1ac9960aeef7bc8bedb">
  <xsd:schema xmlns:xsd="http://www.w3.org/2001/XMLSchema" xmlns:xs="http://www.w3.org/2001/XMLSchema" xmlns:p="http://schemas.microsoft.com/office/2006/metadata/properties" xmlns:ns2="07b5788b-f472-4ae9-ae0e-f39733355297" xmlns:ns3="218bbafa-6b8d-4cd1-b5b1-8d68476fcbf4" targetNamespace="http://schemas.microsoft.com/office/2006/metadata/properties" ma:root="true" ma:fieldsID="7b055164b6f490de3ba9931a1a5fe277" ns2:_="" ns3:_="">
    <xsd:import namespace="07b5788b-f472-4ae9-ae0e-f39733355297"/>
    <xsd:import namespace="218bbafa-6b8d-4cd1-b5b1-8d68476fcb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5788b-f472-4ae9-ae0e-f397333552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bbafa-6b8d-4cd1-b5b1-8d68476fcb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591660-9180-4826-924A-F8F9236A445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142514E-31A8-4919-8F83-6A74F5EC60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1EE814-AA4C-4C4E-9E69-0ACFE3164D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5788b-f472-4ae9-ae0e-f39733355297"/>
    <ds:schemaRef ds:uri="218bbafa-6b8d-4cd1-b5b1-8d68476fcb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1450</Words>
  <Application>Microsoft Office PowerPoint</Application>
  <PresentationFormat>On-screen Show (16:9)</PresentationFormat>
  <Paragraphs>225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Lato</vt:lpstr>
      <vt:lpstr>Average</vt:lpstr>
      <vt:lpstr>Arial</vt:lpstr>
      <vt:lpstr>Noto Sans Symbols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Timothy Hoang</cp:lastModifiedBy>
  <cp:revision>32</cp:revision>
  <dcterms:modified xsi:type="dcterms:W3CDTF">2021-06-25T17:15:06Z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0x01010078BCAFAFC2FD9B4BAC79CBAFBB369C6C</vt:lpwstr>
  </property>
</Properties>
</file>